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173" autoAdjust="0"/>
  </p:normalViewPr>
  <p:slideViewPr>
    <p:cSldViewPr snapToGrid="0">
      <p:cViewPr varScale="1">
        <p:scale>
          <a:sx n="63" d="100"/>
          <a:sy n="63" d="100"/>
        </p:scale>
        <p:origin x="133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1036633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2584040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3970984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4074119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2488848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1495048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19926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1220813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25128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230404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636DDF-7E61-4D71-AB8E-4C3A5B509AA5}" type="datetimeFigureOut">
              <a:rPr lang="en-US" smtClean="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72C77F-2B25-4AEB-B835-66691E1FE17B}" type="slidenum">
              <a:rPr lang="en-US" smtClean="0"/>
              <a:t>‹#›</a:t>
            </a:fld>
            <a:endParaRPr lang="en-US" dirty="0"/>
          </a:p>
        </p:txBody>
      </p:sp>
    </p:spTree>
    <p:extLst>
      <p:ext uri="{BB962C8B-B14F-4D97-AF65-F5344CB8AC3E}">
        <p14:creationId xmlns:p14="http://schemas.microsoft.com/office/powerpoint/2010/main" val="950219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36DDF-7E61-4D71-AB8E-4C3A5B509AA5}" type="datetimeFigureOut">
              <a:rPr lang="en-US" smtClean="0"/>
              <a:t>6/4/2020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2C77F-2B25-4AEB-B835-66691E1FE17B}" type="slidenum">
              <a:rPr lang="en-US" smtClean="0"/>
              <a:t>‹#›</a:t>
            </a:fld>
            <a:endParaRPr lang="en-US" dirty="0"/>
          </a:p>
        </p:txBody>
      </p:sp>
    </p:spTree>
    <p:extLst>
      <p:ext uri="{BB962C8B-B14F-4D97-AF65-F5344CB8AC3E}">
        <p14:creationId xmlns:p14="http://schemas.microsoft.com/office/powerpoint/2010/main" val="864652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pfann@seeallianc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47536-9470-4D87-A152-A39968908358}"/>
              </a:ext>
            </a:extLst>
          </p:cNvPr>
          <p:cNvSpPr>
            <a:spLocks noGrp="1"/>
          </p:cNvSpPr>
          <p:nvPr>
            <p:ph type="ctrTitle"/>
          </p:nvPr>
        </p:nvSpPr>
        <p:spPr/>
        <p:txBody>
          <a:bodyPr>
            <a:normAutofit/>
          </a:bodyPr>
          <a:lstStyle/>
          <a:p>
            <a:r>
              <a:rPr lang="en-US" b="0" dirty="0">
                <a:latin typeface="+mj-lt"/>
              </a:rPr>
              <a:t>[Company Name]</a:t>
            </a:r>
            <a:br>
              <a:rPr lang="en-US" b="0" dirty="0">
                <a:latin typeface="+mj-lt"/>
              </a:rPr>
            </a:br>
            <a:r>
              <a:rPr lang="en-US" b="0" dirty="0">
                <a:latin typeface="+mj-lt"/>
              </a:rPr>
              <a:t>Caring Conversation</a:t>
            </a:r>
          </a:p>
        </p:txBody>
      </p:sp>
      <p:sp>
        <p:nvSpPr>
          <p:cNvPr id="3" name="Subtitle 2">
            <a:extLst>
              <a:ext uri="{FF2B5EF4-FFF2-40B4-BE49-F238E27FC236}">
                <a16:creationId xmlns:a16="http://schemas.microsoft.com/office/drawing/2014/main" id="{49C2A9D6-7192-446F-AF95-746AB732A236}"/>
              </a:ext>
            </a:extLst>
          </p:cNvPr>
          <p:cNvSpPr>
            <a:spLocks noGrp="1"/>
          </p:cNvSpPr>
          <p:nvPr>
            <p:ph type="subTitle" idx="1"/>
          </p:nvPr>
        </p:nvSpPr>
        <p:spPr/>
        <p:txBody>
          <a:bodyPr>
            <a:normAutofit/>
          </a:bodyPr>
          <a:lstStyle/>
          <a:p>
            <a:r>
              <a:rPr lang="en-US" sz="3200" dirty="0"/>
              <a:t>[Company Logo]</a:t>
            </a:r>
          </a:p>
        </p:txBody>
      </p:sp>
    </p:spTree>
    <p:extLst>
      <p:ext uri="{BB962C8B-B14F-4D97-AF65-F5344CB8AC3E}">
        <p14:creationId xmlns:p14="http://schemas.microsoft.com/office/powerpoint/2010/main" val="177976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85051-FF9E-4458-B954-A064F966C729}"/>
              </a:ext>
            </a:extLst>
          </p:cNvPr>
          <p:cNvSpPr>
            <a:spLocks noGrp="1"/>
          </p:cNvSpPr>
          <p:nvPr>
            <p:ph type="title"/>
          </p:nvPr>
        </p:nvSpPr>
        <p:spPr>
          <a:xfrm>
            <a:off x="685800" y="365126"/>
            <a:ext cx="7772400" cy="1325563"/>
          </a:xfrm>
        </p:spPr>
        <p:txBody>
          <a:bodyPr>
            <a:normAutofit/>
          </a:bodyPr>
          <a:lstStyle/>
          <a:p>
            <a:r>
              <a:rPr lang="en-US" sz="4000" b="0" dirty="0">
                <a:latin typeface="+mj-lt"/>
              </a:rPr>
              <a:t>Peer Feedback and Q&amp;A</a:t>
            </a:r>
          </a:p>
        </p:txBody>
      </p:sp>
    </p:spTree>
    <p:extLst>
      <p:ext uri="{BB962C8B-B14F-4D97-AF65-F5344CB8AC3E}">
        <p14:creationId xmlns:p14="http://schemas.microsoft.com/office/powerpoint/2010/main" val="3214927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7DEA3-DC6C-4465-830F-9CD01D896D31}"/>
              </a:ext>
            </a:extLst>
          </p:cNvPr>
          <p:cNvSpPr>
            <a:spLocks noGrp="1"/>
          </p:cNvSpPr>
          <p:nvPr>
            <p:ph type="title"/>
          </p:nvPr>
        </p:nvSpPr>
        <p:spPr>
          <a:xfrm>
            <a:off x="685800" y="365126"/>
            <a:ext cx="7772400" cy="1325563"/>
          </a:xfrm>
        </p:spPr>
        <p:txBody>
          <a:bodyPr>
            <a:normAutofit/>
          </a:bodyPr>
          <a:lstStyle/>
          <a:p>
            <a:pPr algn="ctr"/>
            <a:r>
              <a:rPr lang="en-US" sz="4000" b="0" dirty="0">
                <a:latin typeface="+mj-lt"/>
              </a:rPr>
              <a:t>Closing Remarks</a:t>
            </a:r>
          </a:p>
        </p:txBody>
      </p:sp>
      <p:sp>
        <p:nvSpPr>
          <p:cNvPr id="3" name="Content Placeholder 2">
            <a:extLst>
              <a:ext uri="{FF2B5EF4-FFF2-40B4-BE49-F238E27FC236}">
                <a16:creationId xmlns:a16="http://schemas.microsoft.com/office/drawing/2014/main" id="{C74B4A15-3BAB-44A0-B4DC-7FE9F0EC1CED}"/>
              </a:ext>
            </a:extLst>
          </p:cNvPr>
          <p:cNvSpPr>
            <a:spLocks noGrp="1"/>
          </p:cNvSpPr>
          <p:nvPr>
            <p:ph idx="1"/>
          </p:nvPr>
        </p:nvSpPr>
        <p:spPr>
          <a:xfrm>
            <a:off x="685800" y="1825625"/>
            <a:ext cx="7772400" cy="4351338"/>
          </a:xfrm>
        </p:spPr>
        <p:txBody>
          <a:bodyPr>
            <a:normAutofit/>
          </a:bodyPr>
          <a:lstStyle/>
          <a:p>
            <a:pPr marL="457200" indent="-457200">
              <a:spcBef>
                <a:spcPts val="600"/>
              </a:spcBef>
            </a:pPr>
            <a:r>
              <a:rPr lang="en-US" sz="2400" dirty="0">
                <a:solidFill>
                  <a:schemeClr val="bg2">
                    <a:lumMod val="10000"/>
                  </a:schemeClr>
                </a:solidFill>
                <a:latin typeface="+mj-lt"/>
              </a:rPr>
              <a:t>How do you feel leaving this meeting?</a:t>
            </a:r>
          </a:p>
          <a:p>
            <a:pPr marL="457200" indent="-457200">
              <a:spcBef>
                <a:spcPts val="600"/>
              </a:spcBef>
            </a:pPr>
            <a:r>
              <a:rPr lang="en-US" sz="2400" dirty="0">
                <a:solidFill>
                  <a:schemeClr val="bg2">
                    <a:lumMod val="10000"/>
                  </a:schemeClr>
                </a:solidFill>
                <a:latin typeface="+mj-lt"/>
              </a:rPr>
              <a:t>The facilitator will guide a council check out with participants.</a:t>
            </a:r>
          </a:p>
        </p:txBody>
      </p:sp>
    </p:spTree>
    <p:extLst>
      <p:ext uri="{BB962C8B-B14F-4D97-AF65-F5344CB8AC3E}">
        <p14:creationId xmlns:p14="http://schemas.microsoft.com/office/powerpoint/2010/main" val="3201622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AE96B0-8455-4055-AA42-02FDB6D3B859}"/>
              </a:ext>
            </a:extLst>
          </p:cNvPr>
          <p:cNvSpPr>
            <a:spLocks noGrp="1"/>
          </p:cNvSpPr>
          <p:nvPr>
            <p:ph idx="1"/>
          </p:nvPr>
        </p:nvSpPr>
        <p:spPr>
          <a:xfrm>
            <a:off x="640080" y="1825625"/>
            <a:ext cx="7863840" cy="4351338"/>
          </a:xfrm>
        </p:spPr>
        <p:txBody>
          <a:bodyPr>
            <a:normAutofit/>
          </a:bodyPr>
          <a:lstStyle/>
          <a:p>
            <a:pPr marL="0" indent="0">
              <a:lnSpc>
                <a:spcPct val="100000"/>
              </a:lnSpc>
              <a:spcBef>
                <a:spcPts val="0"/>
              </a:spcBef>
              <a:buNone/>
            </a:pPr>
            <a:r>
              <a:rPr lang="en-US" sz="2400" dirty="0">
                <a:latin typeface="+mn-lt"/>
              </a:rPr>
              <a:t>If you need help understanding how to best facilitate these conversations, please contact:</a:t>
            </a:r>
            <a:br>
              <a:rPr lang="en-US" sz="2400" dirty="0">
                <a:latin typeface="+mn-lt"/>
              </a:rPr>
            </a:br>
            <a:br>
              <a:rPr lang="en-US" sz="2400" b="1" dirty="0">
                <a:latin typeface="+mn-lt"/>
              </a:rPr>
            </a:br>
            <a:r>
              <a:rPr lang="en-US" sz="1600" dirty="0">
                <a:latin typeface="+mn-lt"/>
              </a:rPr>
              <a:t>Pamela Fann, Certified Diversity Professional (CDP), Certified Diversity Trainer (CDT) </a:t>
            </a:r>
          </a:p>
          <a:p>
            <a:pPr marL="0" indent="0">
              <a:lnSpc>
                <a:spcPct val="100000"/>
              </a:lnSpc>
              <a:spcBef>
                <a:spcPts val="0"/>
              </a:spcBef>
              <a:buNone/>
            </a:pPr>
            <a:r>
              <a:rPr lang="en-US" sz="1600" dirty="0">
                <a:latin typeface="+mn-lt"/>
              </a:rPr>
              <a:t>Director of Member Services</a:t>
            </a:r>
          </a:p>
          <a:p>
            <a:pPr marL="0" indent="0">
              <a:lnSpc>
                <a:spcPct val="100000"/>
              </a:lnSpc>
              <a:spcBef>
                <a:spcPts val="0"/>
              </a:spcBef>
              <a:buNone/>
            </a:pPr>
            <a:r>
              <a:rPr lang="en-US" sz="1600" dirty="0">
                <a:latin typeface="+mn-lt"/>
              </a:rPr>
              <a:t>Southeast Energy Efficiency Alliance</a:t>
            </a:r>
          </a:p>
          <a:p>
            <a:pPr marL="0" indent="0">
              <a:lnSpc>
                <a:spcPct val="100000"/>
              </a:lnSpc>
              <a:spcBef>
                <a:spcPts val="0"/>
              </a:spcBef>
              <a:buNone/>
            </a:pPr>
            <a:r>
              <a:rPr lang="en-US" sz="1600" dirty="0">
                <a:latin typeface="+mn-lt"/>
                <a:hlinkClick r:id="rId2"/>
              </a:rPr>
              <a:t>pfann@seealliance.org  </a:t>
            </a:r>
            <a:endParaRPr lang="en-US" sz="1600" dirty="0">
              <a:latin typeface="+mn-lt"/>
            </a:endParaRPr>
          </a:p>
        </p:txBody>
      </p:sp>
      <p:sp>
        <p:nvSpPr>
          <p:cNvPr id="5" name="Title 4">
            <a:extLst>
              <a:ext uri="{FF2B5EF4-FFF2-40B4-BE49-F238E27FC236}">
                <a16:creationId xmlns:a16="http://schemas.microsoft.com/office/drawing/2014/main" id="{C740A583-24BC-4DE5-8331-CECA9DC8AB27}"/>
              </a:ext>
            </a:extLst>
          </p:cNvPr>
          <p:cNvSpPr>
            <a:spLocks noGrp="1"/>
          </p:cNvSpPr>
          <p:nvPr>
            <p:ph type="title"/>
          </p:nvPr>
        </p:nvSpPr>
        <p:spPr>
          <a:xfrm>
            <a:off x="640080" y="365126"/>
            <a:ext cx="7863840" cy="1325563"/>
          </a:xfrm>
        </p:spPr>
        <p:txBody>
          <a:bodyPr>
            <a:normAutofit/>
          </a:bodyPr>
          <a:lstStyle/>
          <a:p>
            <a:r>
              <a:rPr lang="en-US" sz="4000" b="0" dirty="0">
                <a:latin typeface="+mj-lt"/>
              </a:rPr>
              <a:t>Need Help?</a:t>
            </a:r>
          </a:p>
        </p:txBody>
      </p:sp>
    </p:spTree>
    <p:extLst>
      <p:ext uri="{BB962C8B-B14F-4D97-AF65-F5344CB8AC3E}">
        <p14:creationId xmlns:p14="http://schemas.microsoft.com/office/powerpoint/2010/main" val="2477058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DFE21-4B93-4139-A02B-C30F99E9B19B}"/>
              </a:ext>
            </a:extLst>
          </p:cNvPr>
          <p:cNvSpPr>
            <a:spLocks noGrp="1"/>
          </p:cNvSpPr>
          <p:nvPr>
            <p:ph type="title"/>
          </p:nvPr>
        </p:nvSpPr>
        <p:spPr>
          <a:xfrm>
            <a:off x="685800" y="365126"/>
            <a:ext cx="7772400" cy="1325563"/>
          </a:xfrm>
        </p:spPr>
        <p:txBody>
          <a:bodyPr>
            <a:normAutofit/>
          </a:bodyPr>
          <a:lstStyle/>
          <a:p>
            <a:pPr algn="ctr"/>
            <a:r>
              <a:rPr lang="en-US" sz="4000" b="0" dirty="0">
                <a:latin typeface="+mj-lt"/>
              </a:rPr>
              <a:t>Conversations Rooted in Our Values</a:t>
            </a:r>
          </a:p>
        </p:txBody>
      </p:sp>
      <p:sp>
        <p:nvSpPr>
          <p:cNvPr id="3" name="Content Placeholder 2">
            <a:extLst>
              <a:ext uri="{FF2B5EF4-FFF2-40B4-BE49-F238E27FC236}">
                <a16:creationId xmlns:a16="http://schemas.microsoft.com/office/drawing/2014/main" id="{54E4AD19-EBD3-4CFF-917C-A4AFADC84BC4}"/>
              </a:ext>
            </a:extLst>
          </p:cNvPr>
          <p:cNvSpPr>
            <a:spLocks noGrp="1"/>
          </p:cNvSpPr>
          <p:nvPr>
            <p:ph idx="1"/>
          </p:nvPr>
        </p:nvSpPr>
        <p:spPr>
          <a:xfrm>
            <a:off x="685800" y="1825625"/>
            <a:ext cx="7772400" cy="4351338"/>
          </a:xfrm>
        </p:spPr>
        <p:txBody>
          <a:bodyPr>
            <a:normAutofit/>
          </a:bodyPr>
          <a:lstStyle/>
          <a:p>
            <a:pPr marL="457200" indent="-457200">
              <a:spcBef>
                <a:spcPts val="600"/>
              </a:spcBef>
            </a:pPr>
            <a:r>
              <a:rPr lang="en-US" sz="2400" dirty="0">
                <a:latin typeface="+mn-lt"/>
              </a:rPr>
              <a:t>If your organization values align with supporting these conversations, you can list those values here. </a:t>
            </a:r>
          </a:p>
          <a:p>
            <a:pPr marL="457200" indent="-457200">
              <a:spcBef>
                <a:spcPts val="600"/>
              </a:spcBef>
            </a:pPr>
            <a:r>
              <a:rPr lang="en-US" sz="2400" dirty="0">
                <a:latin typeface="+mn-lt"/>
              </a:rPr>
              <a:t>You can also use this page to state your organization’s diversity and inclusion statement and/or messaging.</a:t>
            </a:r>
          </a:p>
        </p:txBody>
      </p:sp>
    </p:spTree>
    <p:extLst>
      <p:ext uri="{BB962C8B-B14F-4D97-AF65-F5344CB8AC3E}">
        <p14:creationId xmlns:p14="http://schemas.microsoft.com/office/powerpoint/2010/main" val="1024588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CDDED-A6C9-4CBB-BE48-522F85134B72}"/>
              </a:ext>
            </a:extLst>
          </p:cNvPr>
          <p:cNvSpPr>
            <a:spLocks noGrp="1"/>
          </p:cNvSpPr>
          <p:nvPr>
            <p:ph type="title"/>
          </p:nvPr>
        </p:nvSpPr>
        <p:spPr>
          <a:xfrm>
            <a:off x="685800" y="365126"/>
            <a:ext cx="7772400" cy="1325563"/>
          </a:xfrm>
        </p:spPr>
        <p:txBody>
          <a:bodyPr>
            <a:normAutofit/>
          </a:bodyPr>
          <a:lstStyle/>
          <a:p>
            <a:pPr algn="ctr"/>
            <a:r>
              <a:rPr lang="en-US" sz="4000" b="0" dirty="0">
                <a:latin typeface="+mj-lt"/>
              </a:rPr>
              <a:t>What is a Caring Conversation?</a:t>
            </a:r>
          </a:p>
        </p:txBody>
      </p:sp>
      <p:sp>
        <p:nvSpPr>
          <p:cNvPr id="3" name="Content Placeholder 2">
            <a:extLst>
              <a:ext uri="{FF2B5EF4-FFF2-40B4-BE49-F238E27FC236}">
                <a16:creationId xmlns:a16="http://schemas.microsoft.com/office/drawing/2014/main" id="{A343CF5E-17F0-4FC4-B72E-45F65943DACE}"/>
              </a:ext>
            </a:extLst>
          </p:cNvPr>
          <p:cNvSpPr>
            <a:spLocks noGrp="1"/>
          </p:cNvSpPr>
          <p:nvPr>
            <p:ph idx="1"/>
          </p:nvPr>
        </p:nvSpPr>
        <p:spPr>
          <a:xfrm>
            <a:off x="685800" y="1825625"/>
            <a:ext cx="7772400" cy="4351338"/>
          </a:xfrm>
        </p:spPr>
        <p:txBody>
          <a:bodyPr/>
          <a:lstStyle/>
          <a:p>
            <a:pPr marL="457200" indent="-457200">
              <a:spcBef>
                <a:spcPts val="600"/>
              </a:spcBef>
            </a:pPr>
            <a:r>
              <a:rPr lang="en-US" sz="2400" dirty="0">
                <a:latin typeface="+mn-lt"/>
              </a:rPr>
              <a:t>An open and honest group dialogue where we can better understand each other and the challenges we all face in an increasingly complex world.</a:t>
            </a:r>
          </a:p>
        </p:txBody>
      </p:sp>
    </p:spTree>
    <p:extLst>
      <p:ext uri="{BB962C8B-B14F-4D97-AF65-F5344CB8AC3E}">
        <p14:creationId xmlns:p14="http://schemas.microsoft.com/office/powerpoint/2010/main" val="385315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6A85-1A0D-4F97-8457-C519E033B52B}"/>
              </a:ext>
            </a:extLst>
          </p:cNvPr>
          <p:cNvSpPr>
            <a:spLocks noGrp="1"/>
          </p:cNvSpPr>
          <p:nvPr>
            <p:ph type="title"/>
          </p:nvPr>
        </p:nvSpPr>
        <p:spPr>
          <a:xfrm>
            <a:off x="685800" y="365126"/>
            <a:ext cx="7772400" cy="1325563"/>
          </a:xfrm>
        </p:spPr>
        <p:txBody>
          <a:bodyPr>
            <a:normAutofit/>
          </a:bodyPr>
          <a:lstStyle/>
          <a:p>
            <a:r>
              <a:rPr lang="en-US" sz="4000" b="0" dirty="0">
                <a:latin typeface="+mj-lt"/>
              </a:rPr>
              <a:t>Why Have Caring Conversations?</a:t>
            </a:r>
          </a:p>
        </p:txBody>
      </p:sp>
      <p:sp>
        <p:nvSpPr>
          <p:cNvPr id="3" name="Subtitle 2">
            <a:extLst>
              <a:ext uri="{FF2B5EF4-FFF2-40B4-BE49-F238E27FC236}">
                <a16:creationId xmlns:a16="http://schemas.microsoft.com/office/drawing/2014/main" id="{515AD8C9-E7BE-497E-9A31-DBF4F0721919}"/>
              </a:ext>
            </a:extLst>
          </p:cNvPr>
          <p:cNvSpPr>
            <a:spLocks noGrp="1"/>
          </p:cNvSpPr>
          <p:nvPr>
            <p:ph idx="1"/>
          </p:nvPr>
        </p:nvSpPr>
        <p:spPr>
          <a:xfrm>
            <a:off x="685800" y="1825625"/>
            <a:ext cx="7772400" cy="4351338"/>
          </a:xfrm>
        </p:spPr>
        <p:txBody>
          <a:bodyPr>
            <a:normAutofit/>
          </a:bodyPr>
          <a:lstStyle/>
          <a:p>
            <a:pPr marL="457200" indent="-457200">
              <a:spcBef>
                <a:spcPts val="600"/>
              </a:spcBef>
            </a:pPr>
            <a:r>
              <a:rPr lang="en-US" sz="2400" dirty="0">
                <a:latin typeface="+mn-lt"/>
              </a:rPr>
              <a:t>There is strength in having healthy dialogue. </a:t>
            </a:r>
          </a:p>
          <a:p>
            <a:pPr marL="457200" indent="-457200">
              <a:spcBef>
                <a:spcPts val="600"/>
              </a:spcBef>
            </a:pPr>
            <a:r>
              <a:rPr lang="en-US" sz="2400" dirty="0">
                <a:latin typeface="+mn-lt"/>
              </a:rPr>
              <a:t>Having conflicting ideas, opinions, and emotions is what makes us individuals and unique. </a:t>
            </a:r>
          </a:p>
          <a:p>
            <a:pPr marL="457200" indent="-457200">
              <a:spcBef>
                <a:spcPts val="600"/>
              </a:spcBef>
            </a:pPr>
            <a:r>
              <a:rPr lang="en-US" sz="2400" dirty="0">
                <a:latin typeface="+mn-lt"/>
              </a:rPr>
              <a:t>Creating opportunities to reflect, understand our feelings, and hear the perspectives of others in a safe environment creates connections that lead to team cohesion, innovative thought, and an integrated experience.</a:t>
            </a:r>
          </a:p>
        </p:txBody>
      </p:sp>
    </p:spTree>
    <p:extLst>
      <p:ext uri="{BB962C8B-B14F-4D97-AF65-F5344CB8AC3E}">
        <p14:creationId xmlns:p14="http://schemas.microsoft.com/office/powerpoint/2010/main" val="205010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76726-DF09-4ACF-9418-CAAF133207C2}"/>
              </a:ext>
            </a:extLst>
          </p:cNvPr>
          <p:cNvSpPr>
            <a:spLocks noGrp="1"/>
          </p:cNvSpPr>
          <p:nvPr>
            <p:ph type="title"/>
          </p:nvPr>
        </p:nvSpPr>
        <p:spPr>
          <a:xfrm>
            <a:off x="685800" y="365126"/>
            <a:ext cx="7772400" cy="1325563"/>
          </a:xfrm>
        </p:spPr>
        <p:txBody>
          <a:bodyPr>
            <a:normAutofit/>
          </a:bodyPr>
          <a:lstStyle/>
          <a:p>
            <a:r>
              <a:rPr lang="en-US" sz="4000" b="0" dirty="0">
                <a:latin typeface="+mj-lt"/>
              </a:rPr>
              <a:t>Caring Conversations Guidelines</a:t>
            </a:r>
          </a:p>
        </p:txBody>
      </p:sp>
      <p:sp>
        <p:nvSpPr>
          <p:cNvPr id="3" name="Subtitle 2">
            <a:extLst>
              <a:ext uri="{FF2B5EF4-FFF2-40B4-BE49-F238E27FC236}">
                <a16:creationId xmlns:a16="http://schemas.microsoft.com/office/drawing/2014/main" id="{1AF6E3E0-3735-4515-905E-70FCBF19F08F}"/>
              </a:ext>
            </a:extLst>
          </p:cNvPr>
          <p:cNvSpPr>
            <a:spLocks noGrp="1"/>
          </p:cNvSpPr>
          <p:nvPr>
            <p:ph idx="1"/>
          </p:nvPr>
        </p:nvSpPr>
        <p:spPr>
          <a:xfrm>
            <a:off x="685800" y="1825625"/>
            <a:ext cx="7772400" cy="4351338"/>
          </a:xfrm>
        </p:spPr>
        <p:txBody>
          <a:bodyPr>
            <a:normAutofit/>
          </a:bodyPr>
          <a:lstStyle/>
          <a:p>
            <a:pPr marL="457200" indent="-457200" defTabSz="457200">
              <a:spcBef>
                <a:spcPts val="600"/>
              </a:spcBef>
            </a:pPr>
            <a:r>
              <a:rPr lang="en-US" sz="2400" dirty="0">
                <a:latin typeface="+mn-lt"/>
              </a:rPr>
              <a:t>Everyone will be given the opportunity to speak.</a:t>
            </a:r>
          </a:p>
          <a:p>
            <a:pPr marL="457200" indent="-457200" defTabSz="457200">
              <a:spcBef>
                <a:spcPts val="600"/>
              </a:spcBef>
            </a:pPr>
            <a:r>
              <a:rPr lang="en-US" sz="2400" dirty="0">
                <a:latin typeface="+mn-lt"/>
              </a:rPr>
              <a:t>Everyone will speak in council format and will not interrupt when another person is speaking. </a:t>
            </a:r>
          </a:p>
          <a:p>
            <a:pPr marL="457200" indent="-457200" defTabSz="457200">
              <a:spcBef>
                <a:spcPts val="600"/>
              </a:spcBef>
            </a:pPr>
            <a:r>
              <a:rPr lang="en-US" sz="2400" dirty="0">
                <a:latin typeface="+mn-lt"/>
              </a:rPr>
              <a:t>What is shared in the conversation is confidential, honored, and respectful.  </a:t>
            </a:r>
          </a:p>
          <a:p>
            <a:pPr marL="457200" indent="-457200" defTabSz="457200">
              <a:spcBef>
                <a:spcPts val="600"/>
              </a:spcBef>
            </a:pPr>
            <a:r>
              <a:rPr lang="en-US" sz="2400" dirty="0">
                <a:latin typeface="+mn-lt"/>
              </a:rPr>
              <a:t>Everyone will own their thoughts and beliefs by using “I” statements.</a:t>
            </a:r>
          </a:p>
          <a:p>
            <a:pPr marL="457200" indent="-457200" defTabSz="457200">
              <a:spcBef>
                <a:spcPts val="600"/>
              </a:spcBef>
            </a:pPr>
            <a:r>
              <a:rPr lang="en-US" sz="2400" dirty="0">
                <a:latin typeface="+mn-lt"/>
              </a:rPr>
              <a:t>Be vulnerable to sharing your thoughts and acknowledge you may feel uncomfortable.</a:t>
            </a:r>
          </a:p>
          <a:p>
            <a:pPr marL="457200" indent="-457200" defTabSz="457200">
              <a:spcBef>
                <a:spcPts val="600"/>
              </a:spcBef>
            </a:pPr>
            <a:r>
              <a:rPr lang="en-US" sz="2400" dirty="0">
                <a:latin typeface="+mn-lt"/>
              </a:rPr>
              <a:t>Listen with openness and curiosity to understand each person’s perspective.</a:t>
            </a:r>
          </a:p>
        </p:txBody>
      </p:sp>
    </p:spTree>
    <p:extLst>
      <p:ext uri="{BB962C8B-B14F-4D97-AF65-F5344CB8AC3E}">
        <p14:creationId xmlns:p14="http://schemas.microsoft.com/office/powerpoint/2010/main" val="2222959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2FE0B-36D2-4562-AE69-5875BD75E74E}"/>
              </a:ext>
            </a:extLst>
          </p:cNvPr>
          <p:cNvSpPr>
            <a:spLocks noGrp="1"/>
          </p:cNvSpPr>
          <p:nvPr>
            <p:ph type="title"/>
          </p:nvPr>
        </p:nvSpPr>
        <p:spPr>
          <a:xfrm>
            <a:off x="685800" y="365126"/>
            <a:ext cx="7772400" cy="1325563"/>
          </a:xfrm>
        </p:spPr>
        <p:txBody>
          <a:bodyPr>
            <a:normAutofit/>
          </a:bodyPr>
          <a:lstStyle/>
          <a:p>
            <a:r>
              <a:rPr lang="en-US" sz="4000" b="0" kern="800" spc="-40" dirty="0">
                <a:latin typeface="Calibri Light" panose="020F0302020204030204" pitchFamily="34" charset="0"/>
                <a:cs typeface="Calibri Light" panose="020F0302020204030204" pitchFamily="34" charset="0"/>
              </a:rPr>
              <a:t>The Role of a Facilitator</a:t>
            </a:r>
            <a:endParaRPr lang="en-US" sz="4000" b="0" dirty="0"/>
          </a:p>
        </p:txBody>
      </p:sp>
      <p:sp>
        <p:nvSpPr>
          <p:cNvPr id="3" name="Subtitle 2">
            <a:extLst>
              <a:ext uri="{FF2B5EF4-FFF2-40B4-BE49-F238E27FC236}">
                <a16:creationId xmlns:a16="http://schemas.microsoft.com/office/drawing/2014/main" id="{3EC00C1A-0659-4730-93C0-B9E376463911}"/>
              </a:ext>
            </a:extLst>
          </p:cNvPr>
          <p:cNvSpPr>
            <a:spLocks noGrp="1"/>
          </p:cNvSpPr>
          <p:nvPr>
            <p:ph idx="1"/>
          </p:nvPr>
        </p:nvSpPr>
        <p:spPr>
          <a:xfrm>
            <a:off x="685800" y="1597445"/>
            <a:ext cx="7772400" cy="5029200"/>
          </a:xfrm>
        </p:spPr>
        <p:txBody>
          <a:bodyPr>
            <a:noAutofit/>
          </a:bodyPr>
          <a:lstStyle/>
          <a:p>
            <a:pPr marL="457200" lvl="0" indent="-457200" algn="l" defTabSz="914378">
              <a:spcBef>
                <a:spcPts val="600"/>
              </a:spcBef>
            </a:pPr>
            <a:r>
              <a:rPr lang="en-US" sz="2000" dirty="0">
                <a:latin typeface="+mn-lt"/>
              </a:rPr>
              <a:t>You are a facilitator of, not a participant in, the Caring Conversation.</a:t>
            </a:r>
          </a:p>
          <a:p>
            <a:pPr marL="457200" lvl="0" indent="-457200" algn="l" defTabSz="914378">
              <a:spcBef>
                <a:spcPts val="600"/>
              </a:spcBef>
            </a:pPr>
            <a:r>
              <a:rPr lang="en-US" sz="2000" dirty="0">
                <a:latin typeface="+mn-lt"/>
              </a:rPr>
              <a:t>Your role is to guide and manage the conversation, creating an environment that allows for open dialogue and group participation.</a:t>
            </a:r>
          </a:p>
          <a:p>
            <a:pPr marL="457200" lvl="0" indent="-457200" algn="l" defTabSz="914378">
              <a:spcBef>
                <a:spcPts val="600"/>
              </a:spcBef>
            </a:pPr>
            <a:r>
              <a:rPr lang="en-US" sz="2000" dirty="0">
                <a:latin typeface="+mn-lt"/>
              </a:rPr>
              <a:t>Initiate and encourage discussion:</a:t>
            </a:r>
          </a:p>
          <a:p>
            <a:pPr marL="914400" lvl="2" indent="-457200" defTabSz="914378">
              <a:spcBef>
                <a:spcPts val="600"/>
              </a:spcBef>
              <a:buFont typeface="Courier New" panose="02070309020205020404" pitchFamily="49" charset="0"/>
              <a:buChar char="o"/>
            </a:pPr>
            <a:r>
              <a:rPr lang="en-US" sz="1800" dirty="0">
                <a:latin typeface="+mn-lt"/>
              </a:rPr>
              <a:t>Carefully review the prepared materials in advance of presentation</a:t>
            </a:r>
          </a:p>
          <a:p>
            <a:pPr marL="914400" lvl="2" indent="-457200" defTabSz="914378">
              <a:spcBef>
                <a:spcPts val="600"/>
              </a:spcBef>
              <a:buFont typeface="Courier New" panose="02070309020205020404" pitchFamily="49" charset="0"/>
              <a:buChar char="o"/>
            </a:pPr>
            <a:r>
              <a:rPr lang="en-US" sz="1800" dirty="0">
                <a:latin typeface="+mn-lt"/>
              </a:rPr>
              <a:t>Model behaviors that allow for open dialogue</a:t>
            </a:r>
          </a:p>
          <a:p>
            <a:pPr marL="914400" lvl="2" indent="-457200" defTabSz="914378">
              <a:spcBef>
                <a:spcPts val="600"/>
              </a:spcBef>
              <a:buFont typeface="Courier New" panose="02070309020205020404" pitchFamily="49" charset="0"/>
              <a:buChar char="o"/>
            </a:pPr>
            <a:r>
              <a:rPr lang="en-US" sz="1800" dirty="0">
                <a:latin typeface="+mn-lt"/>
              </a:rPr>
              <a:t>Provide encouragement</a:t>
            </a:r>
          </a:p>
          <a:p>
            <a:pPr marL="914400" lvl="2" indent="-457200" defTabSz="914378">
              <a:spcBef>
                <a:spcPts val="600"/>
              </a:spcBef>
              <a:buFont typeface="Courier New" panose="02070309020205020404" pitchFamily="49" charset="0"/>
              <a:buChar char="o"/>
            </a:pPr>
            <a:r>
              <a:rPr lang="en-US" sz="1800" dirty="0">
                <a:latin typeface="+mn-lt"/>
              </a:rPr>
              <a:t>Welcome all opinions</a:t>
            </a:r>
          </a:p>
          <a:p>
            <a:pPr marL="457200" lvl="0" indent="-457200" algn="l" defTabSz="914378">
              <a:spcBef>
                <a:spcPts val="600"/>
              </a:spcBef>
            </a:pPr>
            <a:r>
              <a:rPr lang="en-US" sz="2000" dirty="0">
                <a:latin typeface="+mn-lt"/>
              </a:rPr>
              <a:t>As you begin the session, establish ground rules for sharing and be clear about the need to be respectful of others.</a:t>
            </a:r>
          </a:p>
          <a:p>
            <a:pPr marL="457200" lvl="0" indent="-457200" algn="l" defTabSz="914378">
              <a:spcBef>
                <a:spcPts val="600"/>
              </a:spcBef>
            </a:pPr>
            <a:r>
              <a:rPr lang="en-US" sz="2000" dirty="0">
                <a:latin typeface="+mn-lt"/>
              </a:rPr>
              <a:t>Actively manage time to allow sufficient discussion of the topics.</a:t>
            </a:r>
          </a:p>
          <a:p>
            <a:pPr marL="457200" lvl="0" indent="-457200" algn="l" defTabSz="914378">
              <a:spcBef>
                <a:spcPts val="600"/>
              </a:spcBef>
            </a:pPr>
            <a:r>
              <a:rPr lang="en-US" sz="2000" dirty="0">
                <a:latin typeface="+mn-lt"/>
              </a:rPr>
              <a:t>At the conclusion of the session, thank everyone for their participation.</a:t>
            </a:r>
          </a:p>
        </p:txBody>
      </p:sp>
    </p:spTree>
    <p:extLst>
      <p:ext uri="{BB962C8B-B14F-4D97-AF65-F5344CB8AC3E}">
        <p14:creationId xmlns:p14="http://schemas.microsoft.com/office/powerpoint/2010/main" val="1511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80FB8-FF16-474A-84B4-AB97F167737D}"/>
              </a:ext>
            </a:extLst>
          </p:cNvPr>
          <p:cNvSpPr>
            <a:spLocks noGrp="1"/>
          </p:cNvSpPr>
          <p:nvPr>
            <p:ph type="title"/>
          </p:nvPr>
        </p:nvSpPr>
        <p:spPr>
          <a:xfrm>
            <a:off x="685800" y="365126"/>
            <a:ext cx="7772400" cy="1325563"/>
          </a:xfrm>
        </p:spPr>
        <p:txBody>
          <a:bodyPr>
            <a:normAutofit/>
          </a:bodyPr>
          <a:lstStyle/>
          <a:p>
            <a:r>
              <a:rPr lang="en-US" sz="4000" b="0" dirty="0">
                <a:latin typeface="+mj-lt"/>
              </a:rPr>
              <a:t>[Company Name]</a:t>
            </a:r>
            <a:br>
              <a:rPr lang="en-US" sz="4000" b="0" dirty="0">
                <a:latin typeface="+mj-lt"/>
              </a:rPr>
            </a:br>
            <a:r>
              <a:rPr lang="en-US" sz="4000" b="0" dirty="0">
                <a:latin typeface="+mj-lt"/>
              </a:rPr>
              <a:t>Caring Conversations</a:t>
            </a:r>
          </a:p>
        </p:txBody>
      </p:sp>
      <p:sp>
        <p:nvSpPr>
          <p:cNvPr id="3" name="Subtitle 2">
            <a:extLst>
              <a:ext uri="{FF2B5EF4-FFF2-40B4-BE49-F238E27FC236}">
                <a16:creationId xmlns:a16="http://schemas.microsoft.com/office/drawing/2014/main" id="{63C18862-5C02-46D5-AE35-61AB77A0C299}"/>
              </a:ext>
            </a:extLst>
          </p:cNvPr>
          <p:cNvSpPr>
            <a:spLocks noGrp="1"/>
          </p:cNvSpPr>
          <p:nvPr>
            <p:ph idx="1"/>
          </p:nvPr>
        </p:nvSpPr>
        <p:spPr>
          <a:xfrm>
            <a:off x="685800" y="1825625"/>
            <a:ext cx="7772400" cy="4351338"/>
          </a:xfrm>
        </p:spPr>
        <p:txBody>
          <a:bodyPr>
            <a:noAutofit/>
          </a:bodyPr>
          <a:lstStyle/>
          <a:p>
            <a:pPr marL="457200" lvl="0" indent="-457200" algn="l" defTabSz="914378">
              <a:spcBef>
                <a:spcPts val="600"/>
              </a:spcBef>
              <a:buNone/>
            </a:pPr>
            <a:r>
              <a:rPr lang="en-US" sz="2000" b="1" dirty="0">
                <a:latin typeface="+mn-lt"/>
              </a:rPr>
              <a:t>Facilitator:</a:t>
            </a:r>
            <a:r>
              <a:rPr lang="en-US" sz="2000" dirty="0">
                <a:latin typeface="+mn-lt"/>
              </a:rPr>
              <a:t> Name of person or persons leading the discussion</a:t>
            </a:r>
          </a:p>
          <a:p>
            <a:pPr marL="457200" lvl="0" indent="-457200" algn="l" defTabSz="914378">
              <a:spcBef>
                <a:spcPts val="600"/>
              </a:spcBef>
              <a:buNone/>
            </a:pPr>
            <a:r>
              <a:rPr lang="en-US" sz="2000" b="1" dirty="0">
                <a:latin typeface="+mn-lt"/>
              </a:rPr>
              <a:t>Topic:</a:t>
            </a:r>
            <a:r>
              <a:rPr lang="en-US" sz="2000" dirty="0">
                <a:latin typeface="+mn-lt"/>
              </a:rPr>
              <a:t> e.g. Understanding Racism</a:t>
            </a:r>
          </a:p>
          <a:p>
            <a:pPr marL="457200" lvl="0" indent="-457200" algn="l" defTabSz="914378">
              <a:spcBef>
                <a:spcPts val="600"/>
              </a:spcBef>
              <a:buNone/>
            </a:pPr>
            <a:r>
              <a:rPr lang="en-US" sz="2000" b="1" dirty="0">
                <a:latin typeface="+mn-lt"/>
              </a:rPr>
              <a:t>Level Setting Mechanism: </a:t>
            </a:r>
            <a:r>
              <a:rPr lang="en-US" sz="2000" dirty="0">
                <a:latin typeface="+mn-lt"/>
              </a:rPr>
              <a:t>e.g. An open forum to share feelings and thoughts on racism and the current events</a:t>
            </a:r>
          </a:p>
          <a:p>
            <a:pPr marL="457200" lvl="0" indent="-457200" algn="l" defTabSz="914378">
              <a:spcBef>
                <a:spcPts val="600"/>
              </a:spcBef>
              <a:buNone/>
            </a:pPr>
            <a:r>
              <a:rPr lang="en-US" sz="2000" b="1" dirty="0">
                <a:latin typeface="+mn-lt"/>
              </a:rPr>
              <a:t>Location/Format: </a:t>
            </a:r>
            <a:r>
              <a:rPr lang="en-US" sz="2000" dirty="0">
                <a:latin typeface="+mn-lt"/>
              </a:rPr>
              <a:t>e.g. Zoom Meeting, Webex, Teams Meeting</a:t>
            </a:r>
          </a:p>
          <a:p>
            <a:pPr marL="457200" lvl="0" indent="-457200" algn="l" defTabSz="914378">
              <a:spcBef>
                <a:spcPts val="600"/>
              </a:spcBef>
              <a:buNone/>
            </a:pPr>
            <a:r>
              <a:rPr lang="en-US" sz="2000" b="1" dirty="0">
                <a:latin typeface="+mn-lt"/>
              </a:rPr>
              <a:t>Participants:</a:t>
            </a:r>
            <a:r>
              <a:rPr lang="en-US" sz="2000" dirty="0">
                <a:latin typeface="+mn-lt"/>
              </a:rPr>
              <a:t> e.g. List names of staff</a:t>
            </a:r>
          </a:p>
          <a:p>
            <a:pPr marL="457200" lvl="0" indent="-457200" algn="l" defTabSz="914378">
              <a:spcBef>
                <a:spcPts val="600"/>
              </a:spcBef>
              <a:buNone/>
            </a:pPr>
            <a:r>
              <a:rPr lang="en-US" sz="2000" b="1" dirty="0">
                <a:latin typeface="+mn-lt"/>
              </a:rPr>
              <a:t>Agenda:</a:t>
            </a:r>
            <a:r>
              <a:rPr lang="en-US" sz="2000" dirty="0">
                <a:latin typeface="+mn-lt"/>
              </a:rPr>
              <a:t> </a:t>
            </a:r>
          </a:p>
          <a:p>
            <a:pPr marL="457200" lvl="2" indent="-457200" defTabSz="914378">
              <a:spcBef>
                <a:spcPts val="600"/>
              </a:spcBef>
            </a:pPr>
            <a:r>
              <a:rPr lang="en-US" dirty="0">
                <a:latin typeface="+mn-lt"/>
              </a:rPr>
              <a:t>Opening remarks</a:t>
            </a:r>
          </a:p>
          <a:p>
            <a:pPr marL="457200" lvl="2" indent="-457200" defTabSz="914378">
              <a:spcBef>
                <a:spcPts val="600"/>
              </a:spcBef>
            </a:pPr>
            <a:r>
              <a:rPr lang="en-US" dirty="0">
                <a:latin typeface="+mn-lt"/>
              </a:rPr>
              <a:t>Reflections (pass the talking stick)</a:t>
            </a:r>
          </a:p>
          <a:p>
            <a:pPr marL="457200" lvl="2" indent="-457200" defTabSz="914378">
              <a:spcBef>
                <a:spcPts val="600"/>
              </a:spcBef>
            </a:pPr>
            <a:r>
              <a:rPr lang="en-US" dirty="0">
                <a:latin typeface="+mn-lt"/>
              </a:rPr>
              <a:t>Q&amp;A: Ask questions and/or provide peer to peer insights on how we can empower or support each other</a:t>
            </a:r>
          </a:p>
          <a:p>
            <a:pPr marL="457200" lvl="2" indent="-457200" defTabSz="914378">
              <a:spcBef>
                <a:spcPts val="600"/>
              </a:spcBef>
            </a:pPr>
            <a:r>
              <a:rPr lang="en-US" dirty="0">
                <a:latin typeface="+mn-lt"/>
              </a:rPr>
              <a:t>Closing remarks: How do you feel leaving this conversation?</a:t>
            </a:r>
          </a:p>
        </p:txBody>
      </p:sp>
    </p:spTree>
    <p:extLst>
      <p:ext uri="{BB962C8B-B14F-4D97-AF65-F5344CB8AC3E}">
        <p14:creationId xmlns:p14="http://schemas.microsoft.com/office/powerpoint/2010/main" val="4294800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5CDF-4FF3-47A1-8EBA-A15DAB2894F4}"/>
              </a:ext>
            </a:extLst>
          </p:cNvPr>
          <p:cNvSpPr>
            <a:spLocks noGrp="1"/>
          </p:cNvSpPr>
          <p:nvPr>
            <p:ph type="title"/>
          </p:nvPr>
        </p:nvSpPr>
        <p:spPr>
          <a:xfrm>
            <a:off x="685800" y="365126"/>
            <a:ext cx="7772400" cy="1325563"/>
          </a:xfrm>
        </p:spPr>
        <p:txBody>
          <a:bodyPr>
            <a:normAutofit/>
          </a:bodyPr>
          <a:lstStyle/>
          <a:p>
            <a:r>
              <a:rPr lang="en-US" sz="4000" b="0" dirty="0">
                <a:latin typeface="+mj-lt"/>
              </a:rPr>
              <a:t>Opening Remarks</a:t>
            </a:r>
          </a:p>
        </p:txBody>
      </p:sp>
      <p:sp>
        <p:nvSpPr>
          <p:cNvPr id="3" name="Subtitle 2">
            <a:extLst>
              <a:ext uri="{FF2B5EF4-FFF2-40B4-BE49-F238E27FC236}">
                <a16:creationId xmlns:a16="http://schemas.microsoft.com/office/drawing/2014/main" id="{EC9075E3-23DC-4BE7-85FF-C86FA7036228}"/>
              </a:ext>
            </a:extLst>
          </p:cNvPr>
          <p:cNvSpPr>
            <a:spLocks noGrp="1"/>
          </p:cNvSpPr>
          <p:nvPr>
            <p:ph idx="1"/>
          </p:nvPr>
        </p:nvSpPr>
        <p:spPr/>
        <p:txBody>
          <a:bodyPr>
            <a:normAutofit/>
          </a:bodyPr>
          <a:lstStyle/>
          <a:p>
            <a:pPr marL="457200" lvl="0" indent="-457200" algn="l" defTabSz="914378">
              <a:spcBef>
                <a:spcPts val="600"/>
              </a:spcBef>
            </a:pPr>
            <a:r>
              <a:rPr lang="en-US" sz="2400" dirty="0">
                <a:latin typeface="+mn-lt"/>
              </a:rPr>
              <a:t>The opening remarks are used to set the tone for the conversation. The words chosen, how they are structured, and delivered all come together to create tone. </a:t>
            </a:r>
          </a:p>
          <a:p>
            <a:pPr marL="457200" lvl="0" indent="-457200" algn="l" defTabSz="914378">
              <a:spcBef>
                <a:spcPts val="600"/>
              </a:spcBef>
            </a:pPr>
            <a:r>
              <a:rPr lang="en-US" sz="2400" dirty="0">
                <a:latin typeface="+mn-lt"/>
              </a:rPr>
              <a:t>The focus is always the audience and your goal is to make them look forward to whatever is coming next. You are uniting and bringing them together in the common purpose at the heart of the occasion.</a:t>
            </a:r>
          </a:p>
          <a:p>
            <a:pPr marL="457200" lvl="0" indent="-457200" algn="l" defTabSz="914378">
              <a:spcBef>
                <a:spcPts val="600"/>
              </a:spcBef>
            </a:pPr>
            <a:r>
              <a:rPr lang="en-US" sz="2400" dirty="0">
                <a:latin typeface="+mn-lt"/>
              </a:rPr>
              <a:t>Reframing the topic of discussion and/or reintroducing the supporting material sent in advance can help create the remarks.</a:t>
            </a:r>
          </a:p>
        </p:txBody>
      </p:sp>
    </p:spTree>
    <p:extLst>
      <p:ext uri="{BB962C8B-B14F-4D97-AF65-F5344CB8AC3E}">
        <p14:creationId xmlns:p14="http://schemas.microsoft.com/office/powerpoint/2010/main" val="2944932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53AAD-7FFE-42FC-913D-5E05370A3707}"/>
              </a:ext>
            </a:extLst>
          </p:cNvPr>
          <p:cNvSpPr>
            <a:spLocks noGrp="1"/>
          </p:cNvSpPr>
          <p:nvPr>
            <p:ph type="title"/>
          </p:nvPr>
        </p:nvSpPr>
        <p:spPr>
          <a:xfrm>
            <a:off x="685800" y="365126"/>
            <a:ext cx="7772400" cy="1325563"/>
          </a:xfrm>
        </p:spPr>
        <p:txBody>
          <a:bodyPr>
            <a:normAutofit/>
          </a:bodyPr>
          <a:lstStyle/>
          <a:p>
            <a:r>
              <a:rPr lang="en-US" sz="4000" b="0" dirty="0">
                <a:latin typeface="+mj-lt"/>
              </a:rPr>
              <a:t>Reflections</a:t>
            </a:r>
          </a:p>
        </p:txBody>
      </p:sp>
      <p:sp>
        <p:nvSpPr>
          <p:cNvPr id="3" name="Subtitle 2">
            <a:extLst>
              <a:ext uri="{FF2B5EF4-FFF2-40B4-BE49-F238E27FC236}">
                <a16:creationId xmlns:a16="http://schemas.microsoft.com/office/drawing/2014/main" id="{A7937128-AB4C-4A0A-941C-C032DB13C922}"/>
              </a:ext>
            </a:extLst>
          </p:cNvPr>
          <p:cNvSpPr>
            <a:spLocks noGrp="1"/>
          </p:cNvSpPr>
          <p:nvPr>
            <p:ph idx="1"/>
          </p:nvPr>
        </p:nvSpPr>
        <p:spPr>
          <a:xfrm>
            <a:off x="685800" y="1825625"/>
            <a:ext cx="7772400" cy="4351338"/>
          </a:xfrm>
        </p:spPr>
        <p:txBody>
          <a:bodyPr>
            <a:normAutofit/>
          </a:bodyPr>
          <a:lstStyle/>
          <a:p>
            <a:pPr marL="457200" indent="-457200" defTabSz="457200">
              <a:spcBef>
                <a:spcPts val="600"/>
              </a:spcBef>
              <a:buNone/>
            </a:pPr>
            <a:r>
              <a:rPr lang="en-US" sz="2400" b="1" dirty="0">
                <a:latin typeface="+mn-lt"/>
              </a:rPr>
              <a:t>I’d like you to consider a couple of questions:</a:t>
            </a:r>
          </a:p>
          <a:p>
            <a:pPr marL="457200" indent="-457200" defTabSz="457200">
              <a:spcBef>
                <a:spcPts val="600"/>
              </a:spcBef>
            </a:pPr>
            <a:r>
              <a:rPr lang="en-US" sz="2400" dirty="0">
                <a:latin typeface="+mn-lt"/>
              </a:rPr>
              <a:t>List questions here based on the information or prepared materials sent on the topic discussion.</a:t>
            </a:r>
          </a:p>
          <a:p>
            <a:pPr marL="457200" indent="-457200" defTabSz="457200">
              <a:spcBef>
                <a:spcPts val="600"/>
              </a:spcBef>
            </a:pPr>
            <a:r>
              <a:rPr lang="en-US" sz="2400" dirty="0">
                <a:latin typeface="+mn-lt"/>
              </a:rPr>
              <a:t>From here, you can select which question to go to next based on the natural flow of the conversation, or just go down the list.</a:t>
            </a:r>
          </a:p>
          <a:p>
            <a:pPr marL="457200" indent="-457200" defTabSz="457200">
              <a:spcBef>
                <a:spcPts val="600"/>
              </a:spcBef>
            </a:pPr>
            <a:r>
              <a:rPr lang="en-US" sz="2400" dirty="0">
                <a:latin typeface="+mn-lt"/>
              </a:rPr>
              <a:t>You don’t need to ask all the questions. The conversation is more important, so if one question sparks good discussion, let it continue.</a:t>
            </a:r>
          </a:p>
          <a:p>
            <a:pPr marL="457200" indent="-457200">
              <a:spcBef>
                <a:spcPts val="600"/>
              </a:spcBef>
            </a:pPr>
            <a:endParaRPr lang="en-US" dirty="0"/>
          </a:p>
        </p:txBody>
      </p:sp>
    </p:spTree>
    <p:extLst>
      <p:ext uri="{BB962C8B-B14F-4D97-AF65-F5344CB8AC3E}">
        <p14:creationId xmlns:p14="http://schemas.microsoft.com/office/powerpoint/2010/main" val="34745044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8A971592B7344A9C54AFEDC969F63" ma:contentTypeVersion="13" ma:contentTypeDescription="Create a new document." ma:contentTypeScope="" ma:versionID="147059a05e66a895ee55ac225aee25b3">
  <xsd:schema xmlns:xsd="http://www.w3.org/2001/XMLSchema" xmlns:xs="http://www.w3.org/2001/XMLSchema" xmlns:p="http://schemas.microsoft.com/office/2006/metadata/properties" xmlns:ns3="d431ba99-29cc-4fad-8cc2-4b9bbb535b49" xmlns:ns4="40d74733-a796-47c8-8327-8758e1510778" targetNamespace="http://schemas.microsoft.com/office/2006/metadata/properties" ma:root="true" ma:fieldsID="7d63b8bb100d53909005a26396714926" ns3:_="" ns4:_="">
    <xsd:import namespace="d431ba99-29cc-4fad-8cc2-4b9bbb535b49"/>
    <xsd:import namespace="40d74733-a796-47c8-8327-8758e151077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31ba99-29cc-4fad-8cc2-4b9bbb535b4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d74733-a796-47c8-8327-8758e151077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4698B8-673F-40B4-9ACD-710196FB2A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31ba99-29cc-4fad-8cc2-4b9bbb535b49"/>
    <ds:schemaRef ds:uri="40d74733-a796-47c8-8327-8758e1510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A7E120-74CE-4984-A39E-8291B75ADB41}">
  <ds:schemaRefs>
    <ds:schemaRef ds:uri="http://schemas.microsoft.com/sharepoint/v3/contenttype/forms"/>
  </ds:schemaRefs>
</ds:datastoreItem>
</file>

<file path=customXml/itemProps3.xml><?xml version="1.0" encoding="utf-8"?>
<ds:datastoreItem xmlns:ds="http://schemas.openxmlformats.org/officeDocument/2006/customXml" ds:itemID="{CD53A30E-6D40-49E7-8151-0DEC9EE883D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213</TotalTime>
  <Words>709</Words>
  <Application>Microsoft Office PowerPoint</Application>
  <PresentationFormat>On-screen Show (4:3)</PresentationFormat>
  <Paragraphs>58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Courier New</vt:lpstr>
      <vt:lpstr>Office Theme</vt:lpstr>
      <vt:lpstr>[Company Name] Caring Conversation</vt:lpstr>
      <vt:lpstr>Conversations Rooted in Our Values</vt:lpstr>
      <vt:lpstr>What is a Caring Conversation?</vt:lpstr>
      <vt:lpstr>Why Have Caring Conversations?</vt:lpstr>
      <vt:lpstr>Caring Conversations Guidelines</vt:lpstr>
      <vt:lpstr>The Role of a Facilitator</vt:lpstr>
      <vt:lpstr>[Company Name] Caring Conversations</vt:lpstr>
      <vt:lpstr>Opening Remarks</vt:lpstr>
      <vt:lpstr>Reflections</vt:lpstr>
      <vt:lpstr>Peer Feedback and Q&amp;A</vt:lpstr>
      <vt:lpstr>Closing Remarks</vt:lpstr>
      <vt:lpstr>Need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Name] Caring Conversations</dc:title>
  <dc:creator>Pamela Fann</dc:creator>
  <cp:lastModifiedBy>Sarah Burgher</cp:lastModifiedBy>
  <cp:revision>16</cp:revision>
  <dcterms:created xsi:type="dcterms:W3CDTF">2020-06-03T15:37:07Z</dcterms:created>
  <dcterms:modified xsi:type="dcterms:W3CDTF">2020-06-04T17:03:11Z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0x010100DA68A971592B7344A9C54AFEDC969F63</vt:lpwstr>
  </property>
</Properties>
</file>